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07BAAD-67ED-222C-BC2F-9D10E1FAD6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EB146F5-2A54-B0A1-F5E2-3940D5A738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A28DC76-87BB-1FD3-1520-37A14B562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4612-2C75-4C03-8EB5-CC4EAB011108}" type="datetimeFigureOut">
              <a:rPr lang="pl-PL" smtClean="0"/>
              <a:t>08.08.2023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D908733-40FA-2325-E76B-728EB5A73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C7E4496-72D1-0E9E-5FC9-FAD8BC4A6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3E602-2ACE-4E71-A05C-E2CB18C268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7843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A05267-45D2-31A9-E56F-D0016E840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F7A872B-ACF9-B9DB-DF81-CE97FDF174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0B0664B-1918-58E1-5B41-A9DD00EC0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4612-2C75-4C03-8EB5-CC4EAB011108}" type="datetimeFigureOut">
              <a:rPr lang="pl-PL" smtClean="0"/>
              <a:t>08.08.2023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C24AD70-578A-9962-3B45-240C9CECC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9131E57-2EEF-F5DC-7428-8859CDDA7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3E602-2ACE-4E71-A05C-E2CB18C268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828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DDF2AD63-B4E5-5024-8F1A-B261D4CCFF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C4045F7-044A-9040-729C-9A4561ADCE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92CF448-3FE9-CB9F-09D6-3E31B5935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4612-2C75-4C03-8EB5-CC4EAB011108}" type="datetimeFigureOut">
              <a:rPr lang="pl-PL" smtClean="0"/>
              <a:t>08.08.2023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510AA2E-02BE-EE93-1418-BF2937CC0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6C3CE0C-BDFF-D6CD-99EB-5C5A1DEC4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3E602-2ACE-4E71-A05C-E2CB18C268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0074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D4DF54-E75D-8FB4-853B-0C10B0573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CDC7A1-05B2-11D4-A958-E4C2CD82A9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28263BA-F20A-86C3-91FE-B064CE7E1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4612-2C75-4C03-8EB5-CC4EAB011108}" type="datetimeFigureOut">
              <a:rPr lang="pl-PL" smtClean="0"/>
              <a:t>08.08.2023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A8B9C95-03DE-D897-3050-EEFFB106D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7A806AC-2EAA-6260-F7AA-92391FE31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3E602-2ACE-4E71-A05C-E2CB18C268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8603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18D950-ADE5-FC96-2AA4-62D2F16BE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2A2BCDE-B000-1C49-2A4A-94720A2D1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C70C803-69EE-77F5-B669-CD61BCA17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4612-2C75-4C03-8EB5-CC4EAB011108}" type="datetimeFigureOut">
              <a:rPr lang="pl-PL" smtClean="0"/>
              <a:t>08.08.2023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BC53E29-40D2-D795-2BD0-3179893C6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7417FCA-B99A-F40B-57D1-42B0BE045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3E602-2ACE-4E71-A05C-E2CB18C268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9938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CB1311-115C-705D-D35B-9B01E9FFE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878E32-C47C-2891-AA4A-FD46DD17CD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50F8B53-0CF0-AB4D-DCC5-B6D577DD4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29303A8-092F-FE53-BC2A-A424AC731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4612-2C75-4C03-8EB5-CC4EAB011108}" type="datetimeFigureOut">
              <a:rPr lang="pl-PL" smtClean="0"/>
              <a:t>08.08.2023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FEE1113-A7B6-BA14-8749-8BB97D701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9EC087F-2E6C-BC3B-0CC7-7FD5662FA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3E602-2ACE-4E71-A05C-E2CB18C268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61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6AD9C7-7060-4C67-6401-2812DAD3D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696252D-92EE-5CE5-ADA9-AE5C70D5AA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A4E897A-8FC8-4BC0-646A-25F52DC583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E3EF829-763E-149F-5BD6-E0AED974F6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FC2B4BE-8A30-EDD3-7039-6A42B01E08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CEB92F4-3BE5-B838-EFB0-0ACFCB7AB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4612-2C75-4C03-8EB5-CC4EAB011108}" type="datetimeFigureOut">
              <a:rPr lang="pl-PL" smtClean="0"/>
              <a:t>08.08.2023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D98B08FF-8FDA-1C88-8733-00E0A5263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BE4F8C7-F455-9B04-DAD3-3514602C6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3E602-2ACE-4E71-A05C-E2CB18C268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3165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F70EF3-E7E3-CE3A-6416-BC18A124A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CAAB8DF-A669-CE09-E25D-1919196E0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4612-2C75-4C03-8EB5-CC4EAB011108}" type="datetimeFigureOut">
              <a:rPr lang="pl-PL" smtClean="0"/>
              <a:t>08.08.2023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E7EE401-04E9-F36E-CE83-D682CDB8F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AA465E7-698F-A401-F45A-E2F080D80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3E602-2ACE-4E71-A05C-E2CB18C268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5975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D65015E2-AA5B-10C9-701D-FF20503A6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4612-2C75-4C03-8EB5-CC4EAB011108}" type="datetimeFigureOut">
              <a:rPr lang="pl-PL" smtClean="0"/>
              <a:t>08.08.2023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C658CB81-42C2-23FC-E077-EFD334586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2C1C949-3ED0-6758-160B-E72B04E38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3E602-2ACE-4E71-A05C-E2CB18C268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738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A6D35D-90F5-48E9-B72A-E7B71ACF6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99D124-93A7-49D0-0A71-B74E9BEC4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793D6F1-C52D-8B2E-E69F-99915B654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6CC886C-ADB2-DC07-97E3-4771E4CC8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4612-2C75-4C03-8EB5-CC4EAB011108}" type="datetimeFigureOut">
              <a:rPr lang="pl-PL" smtClean="0"/>
              <a:t>08.08.2023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91B767F-9EBD-DEF3-39AC-87B4E8904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9786413-FAAD-0D08-ADAA-E82066A21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3E602-2ACE-4E71-A05C-E2CB18C268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5985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0E187-BDD0-8E41-0CFB-DA09643C6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5526FF8C-B20E-17BC-2F31-2D5B5FE834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317A4B2-D459-EBC3-D5E9-A6CC87F6DD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CED63B2-DEBF-2A5A-D6B8-13491C87A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4612-2C75-4C03-8EB5-CC4EAB011108}" type="datetimeFigureOut">
              <a:rPr lang="pl-PL" smtClean="0"/>
              <a:t>08.08.2023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12C890C-ECBA-9B8E-E0B7-8DBD1AA0B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5EE9B83-11CF-A0BB-6DEC-07BD5FF58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3E602-2ACE-4E71-A05C-E2CB18C268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6558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809854FB-6853-9DA0-C000-BF2191F85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5382039-AD4F-E226-F30F-B85A28C0E8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252B16B-84EE-B65C-D29E-77A78ACC9A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14612-2C75-4C03-8EB5-CC4EAB011108}" type="datetimeFigureOut">
              <a:rPr lang="pl-PL" smtClean="0"/>
              <a:t>08.08.2023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059A62F-484A-0BB3-7B64-0C42D9E48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71C386D-1BBE-3814-6DCF-427429AFCF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3E602-2ACE-4E71-A05C-E2CB18C268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4116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B4E3E49D-4E92-DEF0-6C69-AFADE9352466}"/>
              </a:ext>
            </a:extLst>
          </p:cNvPr>
          <p:cNvSpPr txBox="1"/>
          <p:nvPr/>
        </p:nvSpPr>
        <p:spPr>
          <a:xfrm>
            <a:off x="963890" y="1121790"/>
            <a:ext cx="9443301" cy="3331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2800" b="1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BIAŁKO </a:t>
            </a:r>
            <a:r>
              <a:rPr lang="pl-PL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DIECIE – CO ZA DUŻO TO NIEZDROWO</a:t>
            </a:r>
            <a:endParaRPr lang="pl-PL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Prof. dr hab. inż. Grażyna Cichosz						</a:t>
            </a:r>
            <a:endParaRPr lang="pl-PL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specjalistka technologii żywności i żywienia oraz </a:t>
            </a:r>
            <a:endParaRPr lang="pl-PL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bezpieczeństwa zdrowotnego żywności i żywienia</a:t>
            </a:r>
            <a:endParaRPr lang="pl-PL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912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55C5BC49-41FE-5C52-C066-CED9AC1B01A1}"/>
              </a:ext>
            </a:extLst>
          </p:cNvPr>
          <p:cNvSpPr txBox="1"/>
          <p:nvPr/>
        </p:nvSpPr>
        <p:spPr>
          <a:xfrm>
            <a:off x="575035" y="216816"/>
            <a:ext cx="10991654" cy="668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400"/>
              </a:spcBef>
              <a:spcAft>
                <a:spcPts val="1400"/>
              </a:spcAft>
            </a:pPr>
            <a:r>
              <a:rPr lang="pl-PL" sz="1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 pierwsze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wykazanie korelacji nie jest dowodem naukowym. Trzeba </a:t>
            </a:r>
          </a:p>
          <a:p>
            <a:pPr algn="just">
              <a:spcBef>
                <a:spcPts val="1400"/>
              </a:spcBef>
              <a:spcAft>
                <a:spcPts val="14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przedstawić mechanizmy  szkodliwego działania mięsa, np. </a:t>
            </a:r>
          </a:p>
          <a:p>
            <a:pPr algn="just">
              <a:spcBef>
                <a:spcPts val="1400"/>
              </a:spcBef>
              <a:spcAft>
                <a:spcPts val="14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niedobory witamin z grupy B, co skutkuje </a:t>
            </a:r>
            <a:r>
              <a:rPr lang="pl-PL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hiperhomocysteinemią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algn="just">
              <a:spcBef>
                <a:spcPts val="1400"/>
              </a:spcBef>
              <a:spcAft>
                <a:spcPts val="14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żadnej z publikacji dyskredytujących mięso nie ma tego typu argumentów. </a:t>
            </a:r>
            <a:endParaRPr lang="pl-PL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1400"/>
              </a:spcBef>
              <a:spcAft>
                <a:spcPts val="1400"/>
              </a:spcAft>
            </a:pPr>
            <a:r>
              <a:rPr lang="pl-PL" sz="1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 drugie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po wnikliwym przeanalizowaniu wyników tych opracowań okazuje się, że korelacja między zwiększonym ryzykiem chorób </a:t>
            </a:r>
            <a:r>
              <a:rPr lang="pl-PL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kardiometabolicznych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spożyciem mięsa dotyczy przetworów mięsnych a nie mięsa nieprzetworzonego. </a:t>
            </a:r>
            <a:endParaRPr lang="pl-PL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1400"/>
              </a:spcBef>
              <a:spcAft>
                <a:spcPts val="1400"/>
              </a:spcAft>
            </a:pPr>
            <a:r>
              <a:rPr lang="pl-PL" sz="1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 więcej 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zależność ta w przypadku opracowań amerykańskich jest statystycznie istotna, a w przypadku prac europejskich nie zawsze. W produkcji  mięsa wołowego w USA  stosowane są hormony, m.in. estradiol, którego szkodliwy wpływ na zdrowie znany jest od dawna. W UE stosowanie hormonów w produkcji zwierzęcej jest formalnie zakazane. Nie wiadomo tylko czy ten zakaz jest respektowany, skoro nadzór nad bezpieczeństwem żywności ogranicza się do kontroli dokumentów.</a:t>
            </a:r>
            <a:endParaRPr lang="pl-PL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1400"/>
              </a:spcBef>
              <a:spcAft>
                <a:spcPts val="14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Skutkiem braku nadzoru - a raczej pozorowanego nadzoru - nad bezpieczeństwem żywności jest jakość - a konkretnie byle jakość – przetworów mięsnych.  </a:t>
            </a:r>
            <a:endParaRPr lang="pl-PL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649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2DACAC16-3A2C-B703-755A-D37D57DD5A9F}"/>
              </a:ext>
            </a:extLst>
          </p:cNvPr>
          <p:cNvSpPr txBox="1"/>
          <p:nvPr/>
        </p:nvSpPr>
        <p:spPr>
          <a:xfrm>
            <a:off x="395925" y="0"/>
            <a:ext cx="11689237" cy="6923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400"/>
              </a:spcBef>
              <a:spcAft>
                <a:spcPts val="1400"/>
              </a:spcAft>
            </a:pPr>
            <a:r>
              <a:rPr lang="pl-PL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 czego wynika kiepska jakość </a:t>
            </a:r>
            <a:r>
              <a:rPr lang="pl-PL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przetworów  mięsnych, dostępnych </a:t>
            </a:r>
          </a:p>
          <a:p>
            <a:pPr algn="just">
              <a:lnSpc>
                <a:spcPct val="115000"/>
              </a:lnSpc>
              <a:spcBef>
                <a:spcPts val="1400"/>
              </a:spcBef>
              <a:spcAft>
                <a:spcPts val="1400"/>
              </a:spcAft>
            </a:pPr>
            <a:r>
              <a:rPr lang="pl-PL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 ofercie handlowej ? 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Głównie z ich składu chemicznego. </a:t>
            </a:r>
          </a:p>
          <a:p>
            <a:pPr algn="just">
              <a:lnSpc>
                <a:spcPct val="115000"/>
              </a:lnSpc>
              <a:spcBef>
                <a:spcPts val="1400"/>
              </a:spcBef>
              <a:spcAft>
                <a:spcPts val="1400"/>
              </a:spcAft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Zawartość białka w przetworach mięsnych jest znacznie zaniżona,</a:t>
            </a:r>
          </a:p>
          <a:p>
            <a:pPr algn="just">
              <a:lnSpc>
                <a:spcPct val="115000"/>
              </a:lnSpc>
              <a:spcBef>
                <a:spcPts val="1400"/>
              </a:spcBef>
              <a:spcAft>
                <a:spcPts val="1400"/>
              </a:spcAft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ze względu na powszechne stosowanie 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hydrokoloidów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(wielocukrów roślinnych wiążących wodę). Poza tym powszechnie stosowana jest substytucja pełnowartościowych białek mięsa białkami roślinnymi, najczęściej sojowymi. Wykorzystanie dodatków funkcjonalnych umożliwia produkcję żywności o niskiej wartości żywieniowej, jednak atrakcyjnej sensorycznie i  stabilnej podczas przechowywania, czego wymagają sieci handlowe.  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Długotrwałe przechowywanie oraz obróbka termiczna mięsa sprzyja procesom utleniania. Reakcje, związane z oksydacyjnymi modyfikacjami żywności, wpływają na aktywność biologiczną białek, podatność na proteolizę, a tym samym funkcjonalność oraz strawność</a:t>
            </a:r>
            <a:r>
              <a:rPr lang="pl-PL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W dodatku skutkiem stosowania wysokowydajnych technologii w produkcji żywności jest kilkukrotny spadek zwartości antyoksydantów, czyli zwiększona podatność na utlenianie. </a:t>
            </a:r>
            <a:endParaRPr lang="pl-PL" sz="1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1400"/>
              </a:spcBef>
              <a:spcAft>
                <a:spcPts val="1400"/>
              </a:spcAft>
            </a:pPr>
            <a:r>
              <a:rPr lang="pl-PL" sz="18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Białka zwierzęce, utlenione 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podczas obróbki technologicznej, podobnie jak ciężkostrawne białka roślinne, trawione są w jelicie grubym pod wpływem mikroflory jelitowej. Powstające wówczas liczne metabolity bakteryjne stanowią zagrożenie dla szczelności śluzówki jelita,   wywierają szkodliwy wpływ na funkcjonowanie  wątroby, trzustki, nerek, a nawet układu nerwowego. </a:t>
            </a:r>
            <a:r>
              <a:rPr lang="pl-PL" sz="18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Największe ilości zmodyfikowanych chemicznie białek 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zawiera żywność przetworzona. Ograniczenie jej spożycia oraz uzupełnienie diety w składniki zawierające antyoksydanty – zwłaszcza </a:t>
            </a:r>
            <a:r>
              <a:rPr lang="pl-PL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lipofilne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oraz błonnik pokarmowy stanowi szansę na zminimalizowanie zagrożeń zdrowotnych. 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481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41EEE93F-018F-B3C1-1259-622AC86C5980}"/>
              </a:ext>
            </a:extLst>
          </p:cNvPr>
          <p:cNvSpPr txBox="1"/>
          <p:nvPr/>
        </p:nvSpPr>
        <p:spPr>
          <a:xfrm>
            <a:off x="810705" y="377072"/>
            <a:ext cx="10831398" cy="5989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18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Pani profesor, jeżeli dobrze zrozumiałem to konsumpcja czerwonego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18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mięsa nie zwiększa ryzyka chorób </a:t>
            </a:r>
            <a:r>
              <a:rPr lang="pl-PL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metabolicznych</a:t>
            </a:r>
            <a:r>
              <a:rPr lang="pl-PL" sz="18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?</a:t>
            </a:r>
            <a:endParaRPr lang="pl-PL" sz="1800" u="sng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1800" kern="1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Oczywiście, czym innym jest mięso nieprzetworzone, źródło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1800" kern="1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nie tylko aminokwasów egzogennych ale też wielu składników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1800" kern="1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biologicznie aktywnych (biodostępny cynk i żelazo, </a:t>
            </a:r>
            <a:r>
              <a:rPr lang="pl-PL" kern="1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witamina B12,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kern="1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tauryna, kreatyna, L-karnityna, koenzym Q10, aminokwasy siarkowe</a:t>
            </a:r>
            <a:r>
              <a:rPr lang="pl-PL" sz="1800" kern="1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kern="1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pl-PL" sz="1800" kern="1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zym innym są przetwory mięsne</a:t>
            </a:r>
            <a:r>
              <a:rPr lang="pl-PL" kern="1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zawierające utlenione białka i utlenione aminokwasy siarkowe, toksyczne dla przewodu pokarmowego, trzustki, wątroby, nerek, a nawet dla układu nerwowego - przy uszkodzeniu śluzówki jelita. </a:t>
            </a:r>
            <a:endParaRPr lang="pl-PL" sz="1800" u="sng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18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Opracowania epidemiologiczne potwierdzają, że globalne obciążenie chorobami przewlekłymi nie wynika ani z nadmiaru białka  w diecie, ani z konsumpcji czerwonego mięsa. Powodem wysokiej i stale rosnącej zachorowalności jest duże spożycie żywności przetworzonej, zawierającej chemicznie zmodyfikowane białka o szkodliwym działaniu na organizm człowieka.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18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Warto zauważyć, że kwestia zdrowia publicznego nie mieści się w spektrum zainteresowań  żadnej z opcji rządzących w Polsce, ani tym bardziej zachodnich koncernów, zwłaszcza farmaceutycznych. Po prostu nikt nie ma w tym interesu  (sic!).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732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9DF7B75D-15BD-475B-1209-693FF26DEBBC}"/>
              </a:ext>
            </a:extLst>
          </p:cNvPr>
          <p:cNvSpPr txBox="1"/>
          <p:nvPr/>
        </p:nvSpPr>
        <p:spPr>
          <a:xfrm>
            <a:off x="329938" y="84841"/>
            <a:ext cx="11321592" cy="6619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Pani profesor, </a:t>
            </a:r>
            <a:r>
              <a:rPr lang="pl-PL" kern="1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kolejne</a:t>
            </a:r>
            <a:r>
              <a:rPr lang="pl-PL" sz="1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pytanie - czy ze względu na dużą podaż tłuszczu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dieta optymalna może stanowić obciążenie dla wątroby ?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zależy jakie tłuszcze będą w diecie stosowane. Większym problemem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niż ilość jest jakość tłuszczów. W wykazie zalecanych w diecie optymalnej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tłuszczów jadalnych, jaki przedstawiono na konferencji w Łaziskach (bodajże w 2013 r) znajdowały się oleje roślinne (podatne na utlenianie) oraz margaryny (źródło sztucznych izomerów </a:t>
            </a:r>
            <a:r>
              <a:rPr lang="pl-PL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trans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Przy dużym spożyciu tych tłuszczów, bezpodstawnie uważanych za zdrowe, nie ma szans na zdrowie, nie tylko wątroby. 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Tłuszcze zwierzęce, w odróżnieniu od roślinnych, </a:t>
            </a:r>
            <a:r>
              <a:rPr lang="pl-PL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są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stabilne oksydacyjnie (czyli nie podatne na utlenianie); nie tylko nie obciążają układu trawiennego, ale działają ochronnie na poziomie komórek, narządów i całego organizmu. Obecne w nich antyoksydanty </a:t>
            </a:r>
            <a:r>
              <a:rPr lang="pl-PL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lipofilne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(β-karoten, witamina A, D, E,</a:t>
            </a:r>
            <a:r>
              <a:rPr lang="pl-PL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koenzym Q</a:t>
            </a:r>
            <a:r>
              <a:rPr lang="pl-PL" sz="1800" kern="1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CLA) zabezpieczają błony komórkowe przed skutkami stresu oksydacyjnego.  </a:t>
            </a:r>
            <a:r>
              <a:rPr lang="pl-PL" sz="1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SPADEK ZAWARTOŚCI - WYSOKOWYDAJNE</a:t>
            </a:r>
            <a:endParaRPr lang="pl-PL" sz="14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Antyoksydanty </a:t>
            </a:r>
            <a:r>
              <a:rPr lang="pl-PL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lipofilne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(najlepszym ich źródłem jest tłuszcz mlekowy) zapobiegają utlenianiu cholesterolu czyli powstawaniu blaszki miażdżycowej. Z opracowań epidemiologicznych wynika, że ich niedobór w diecie zwiększa ryzyko stanów zapalnych w organizmie, co leży u podłoża miażdżycy, nowotworów, chorób neurologicznych i neurodegeneracyjnych. 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Cennym składnikiem tłuszczów zwierzęcych są fosfolipidy. Ze względu na wysoką zawartość nienasyconych kwasów tłuszczowych (10– 20%) fosfolipidy są istotne w metabolizmie lipidów i cholesterolu; wpływają na poprawę profilu lipidowego krwi. Lecytyna działa w układzie krwionośnym jak detergent, rozpuszcza cholesterol w ściankach tętnic i ułatwia jego transport  do wątroby, gdzie syntetyzowane są kwasy żółciowe. </a:t>
            </a:r>
            <a:r>
              <a:rPr lang="pl-PL" sz="1800" b="1" kern="1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CD</a:t>
            </a:r>
            <a:endParaRPr lang="pl-PL" sz="1400" b="1" kern="1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310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7557C5E1-450C-FB9D-2EE7-7960748D52BA}"/>
              </a:ext>
            </a:extLst>
          </p:cNvPr>
          <p:cNvSpPr txBox="1"/>
          <p:nvPr/>
        </p:nvSpPr>
        <p:spPr>
          <a:xfrm>
            <a:off x="461912" y="433634"/>
            <a:ext cx="11095349" cy="52790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Poza tym, fosfolipidy regulują metabolizm komórek poprzez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zwiększoną płynność i przepuszczalność błon, co ułatwia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transport składników odżywczych i metabolitów. Spożywane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regularnie działają </a:t>
            </a:r>
            <a:r>
              <a:rPr lang="pl-PL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neuroprotekcyjnie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wpływają na poprawę koncentracji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wydolności organizmu, zwiększają tempo regeneracji, zabezpieczają przed bólami mięśni.  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Konsumpcja lecytyny w ilości zaledwie 0,8g/dzień  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 żółtko zawiera 0,6g lecytyny) przyśpiesza procesy regeneracji wątroby (stłuszczenia, zatrucia alkoholem). Co ważniejsze fosfolipidy są inhibitorami czynników prozapalnych oraz patogenów i nowotworów przewodu pokarmowego.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Najkorzystniejsze dla zdrowia są fosfolipidy (głównie lecytyna) z żółtka jaj, wątroby i masła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Podkreślić warto, że tylko tradycyjne metody hodowli drobiu, krów mlecznych czy zwierząt rzeźnych, z wykorzystaniem zielonki pastwiskowej, zapewniają  korzystne dla zdrowia proporcje WNKT omega-6 do omega-3 w fosfolipidach.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Natomiast kukurydza, stosowana powszechnie w żywieniu drobiu czy zwierząt jest przyczyną nadmiaru WNKT omega-6. Z tego powodu, </a:t>
            </a:r>
            <a:r>
              <a:rPr lang="pl-PL" sz="18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dietę optymalną należy uzupełniać o zimnowodne ryby morskie i owoce morza, 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które są dobrym źródłem koenzymu Q10, </a:t>
            </a:r>
            <a:r>
              <a:rPr lang="pl-PL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skwalenu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witaminy A, aminokwasów siarkowych, a przy okazji najlepszym źródłem jodu, selenu, WNKT omega-3, zwłaszcza DHA (niezbędnego dla mózgu).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338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8E3ADAD1-7E52-3674-2664-A3916D456C0F}"/>
              </a:ext>
            </a:extLst>
          </p:cNvPr>
          <p:cNvSpPr txBox="1"/>
          <p:nvPr/>
        </p:nvSpPr>
        <p:spPr>
          <a:xfrm>
            <a:off x="603314" y="329938"/>
            <a:ext cx="11161337" cy="53438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Czy  w podsumowaniu naszej rozmowy można stwierdzić, że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dieta optymalna jest szansą na zdrowie ?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Niewątpliwie, dieta optymalna jest szansą na zdrowie. 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imo niewielkiej wartości kalorycznej - ok. 2000 kcal,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zapewnia wrażenie sytości i - co ważniejsze - umożliwia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realizację zapotrzebowania organizmu na wszystkie makro- i mikroskładniki odżywcze. 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pracach sprzed kilka „Krytycznie o zastrzeżeniach..” oraz „Tajemnica prozdrowotnych właściwości…” opisałam wszystkie zalety diety optymalnej. Warto jednak pamiętać, że warunkiem prozdrowotnych właściwości diety jest konsumpcja </a:t>
            </a:r>
            <a:r>
              <a:rPr lang="pl-PL" sz="18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świeżej, nieprzetworzonej, biologicznie aktywnej żywności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przy zachowaniu optymalnych proporcji białka, tłuszczu i węglowodanów (1 : 2 : 0,5).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Niezależnie od tego, aby zapobiec  powstawaniu stanów zapalnych w organizmie, konieczne jest zachowanie optymalnych proporcji kwasów tłuszczowych omega-6 do omega-3 (4:1). Stąd konieczność  spożywania nie tylko tłuszczów zwierzęcych (bogatych w KT omega-6 i antyoksydanty </a:t>
            </a:r>
            <a:r>
              <a:rPr lang="pl-PL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lipofilne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ale także tłuszczów rybnych zawierających wielonienasycone KT  omega-3. 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u="none" strike="noStrike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Dziękuję za rozmowę.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321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7B58600C-0E1B-5383-5679-4AC36C6F5C62}"/>
              </a:ext>
            </a:extLst>
          </p:cNvPr>
          <p:cNvSpPr txBox="1"/>
          <p:nvPr/>
        </p:nvSpPr>
        <p:spPr>
          <a:xfrm>
            <a:off x="0" y="94268"/>
            <a:ext cx="11953188" cy="691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Pani Profesor, dr Jan Kwaśniewski, autor diety optymalnej, zalecał spożycie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0,8 g białka/kg właściwej masy ciała.   Tymczasem  w publikacji autorstwa pani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oraz prof. Hanny Czeczot pt. „Białko - niedoceniany składnik diety” w Biuletynie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Postępy Nauk o Zdrowiu,  podana jest informacja o tym, że referencyjne/zalecane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spożycie białka na poziomie zaledwie 0,8 g nie pokrywa metabolicznego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zapotrzebowania organizmu. Co tu jest prawdą ?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Obie informacje są prawdziwe, jak zwykle „diabeł tkwi w szczegółach”.</a:t>
            </a:r>
            <a:r>
              <a:rPr lang="pl-PL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 KWAŚ </a:t>
            </a:r>
          </a:p>
          <a:p>
            <a:pPr algn="just"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ZALECA PEŁNOWART ZWIERZĘCE </a:t>
            </a:r>
            <a:r>
              <a:rPr lang="pl-PL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NATOMIAST</a:t>
            </a:r>
            <a:r>
              <a:rPr lang="pl-PL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Referencyjne/zalecane</a:t>
            </a:r>
          </a:p>
          <a:p>
            <a:pPr algn="just"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spożycie białka DOTYCZY </a:t>
            </a:r>
            <a:r>
              <a:rPr lang="pl-PL" sz="18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u="sng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równoważn</a:t>
            </a:r>
            <a:r>
              <a:rPr lang="pl-PL" sz="1600" u="sng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EGO</a:t>
            </a:r>
            <a:r>
              <a:rPr lang="pl-PL" sz="18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u="sng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spożyciA</a:t>
            </a:r>
            <a:r>
              <a:rPr lang="pl-PL" sz="18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pełnowartościowych </a:t>
            </a:r>
          </a:p>
          <a:p>
            <a:pPr algn="just">
              <a:spcAft>
                <a:spcPts val="800"/>
              </a:spcAft>
            </a:pPr>
            <a:r>
              <a:rPr lang="pl-PL" sz="18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białek zwierzęcych oraz niepełnowartościowych białek  roślinnych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CO PRZY SPOŻYCIU –na poziomie zaledwie 0,8 g  rzeczywiście  nie pokrywa metabolicznego zapotrzebowania organizmu na aminokwasy egzogenne.</a:t>
            </a:r>
            <a:endParaRPr lang="pl-PL" sz="1400" kern="1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Białka roślinne charakteryzują się nie tylko mniejszą zawartością aminokwasów egzogennych ale też </a:t>
            </a:r>
            <a:r>
              <a:rPr lang="pl-PL" sz="18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zdecydowanie niższą  strawnością. 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Wynika to z obecności niestrawnej celulozy oraz licznych czynników </a:t>
            </a:r>
            <a:r>
              <a:rPr lang="pl-PL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antyżywieniowych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takich jak:  inhibitory proteaz, lektyny, kwas fitynowy i </a:t>
            </a:r>
            <a:r>
              <a:rPr lang="pl-PL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fityniany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taniny, saponiny. 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Inhibitory proteaz, obecne m.in. w soi, fasoli, grochu, bobiku czy ciecierzycy, hamują wydzielanie trypsyny i chymotrypsyny przez trzustkę; co jest szkodliwe dla zdrowia. Konsekwencją wolniejszego trawienia białka, w dodatku w ograniczonym zakresie, jest obecność niestrawionego białka w jelicie grubym i związane z tym zaburzenia składu mikroflory jelitowej. Tym samym wzrasta ryzyko chorób trzustki oraz rozszczelnienia śluzówki jelita, co osłabia układ odpornościowy oraz funkcjonowanie układu nerwowego.  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093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21056B5D-35A1-5C36-11B2-C322B721B36A}"/>
              </a:ext>
            </a:extLst>
          </p:cNvPr>
          <p:cNvSpPr txBox="1"/>
          <p:nvPr/>
        </p:nvSpPr>
        <p:spPr>
          <a:xfrm>
            <a:off x="471340" y="311085"/>
            <a:ext cx="11293312" cy="6535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pl-PL" sz="1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 widać, nie bez powodu dr Jan Kwaśniewski zalecał konsumpcję żywności </a:t>
            </a:r>
          </a:p>
          <a:p>
            <a:pPr algn="just">
              <a:spcAft>
                <a:spcPts val="800"/>
              </a:spcAft>
            </a:pPr>
            <a:r>
              <a:rPr lang="pl-PL" sz="1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pochodzenia zwierzęcego. 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Oczywiście. Świeża, nieprzetworzona żywność pochodzenia zwierzęcego, </a:t>
            </a:r>
          </a:p>
          <a:p>
            <a:pPr algn="just"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odróżnieniu od roślinnych źródeł białka, charakteryzuje się wysoką</a:t>
            </a:r>
          </a:p>
          <a:p>
            <a:pPr algn="just"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wartością odżywczą, w dodatku doskonałą strawnością i biodostępnością.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Konsumpcja jaj, mięsa, serów, twarogów czy ryb pokrywa zapotrzebowanie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organizmu człowieka nie tylko na aminokwasy egzogenne ale także na witaminy, związki mineralne i pierwiastki śladowe. Ich zawartość w produktach ekologicznych  jest  większa niż w tradycyjnych. Ponadto, witaminy i związki mineralne związane z białkami są, w znacznie większym stopniu, biodostępne niż te same składniki obecne w warzywach i owocach.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 ważniejsze, żywność ekologiczna nie obciąża organizmu </a:t>
            </a:r>
            <a:r>
              <a:rPr lang="pl-PL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ksenobiotykami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Nie zawiera biostymulatorów (antybiotyki, hormony) stosowanych w przemysłowej hodowli zwierząt, chemicznych środków ochrony roślin ani funkcjonalnych dodatków do żywności. 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Ekologiczne produkty, pochodzenia zwierzęcego, są dobrym źródłem jodu i selenu, niezbędnych dla gospodarki hormonalnej oraz detoksykacji organizmu. 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Zalecana w diecie optymalnej konsumpcja 2 jajek i 2 żółtek pokrywa w  100% dobowe zapotrzebowanie na selen i </a:t>
            </a:r>
            <a:r>
              <a:rPr lang="pl-PL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foliany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w ok. 50% zapotrzebowanie na jod, witaminę E, kwas </a:t>
            </a:r>
            <a:r>
              <a:rPr lang="pl-PL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dokozaheksaenowy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(DHA), w ok. 30% zapotrzebowanie na cysteinę. Z kolei, </a:t>
            </a:r>
            <a:r>
              <a:rPr lang="pl-PL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PRODUKTY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mięsne, zwłaszcza wątroba, są źródłem </a:t>
            </a:r>
            <a:r>
              <a:rPr lang="pl-PL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folianów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lecytyny, żelaza </a:t>
            </a:r>
            <a:r>
              <a:rPr lang="pl-PL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hemowego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oraz kwasu </a:t>
            </a:r>
            <a:r>
              <a:rPr lang="pl-P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α-</a:t>
            </a:r>
            <a:r>
              <a:rPr lang="pl-PL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liponowego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pl-PL" sz="1800" kern="1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CD</a:t>
            </a:r>
            <a:endParaRPr lang="pl-PL" sz="1400" kern="1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839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349ADDD7-969C-EAC0-7A61-6E838D5054CE}"/>
              </a:ext>
            </a:extLst>
          </p:cNvPr>
          <p:cNvSpPr txBox="1"/>
          <p:nvPr/>
        </p:nvSpPr>
        <p:spPr>
          <a:xfrm>
            <a:off x="537328" y="367645"/>
            <a:ext cx="10303497" cy="6197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Opracowane przez dr Jana Kwaśniewskiego, a następnie zweryfikowane</a:t>
            </a:r>
          </a:p>
          <a:p>
            <a:pPr algn="just"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 jego praktyce lekarskiej, proporcje białka  i tłuszczu (1 : 2) są istotne</a:t>
            </a:r>
          </a:p>
          <a:p>
            <a:pPr algn="just"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dla zdrowia z wielu powodów. </a:t>
            </a:r>
            <a:r>
              <a:rPr lang="pl-PL" sz="18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 pierwsze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trawienie białka w obecności</a:t>
            </a:r>
          </a:p>
          <a:p>
            <a:pPr algn="just"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tłuszczu jest spowolnione, co oznacza większy zakres hydrolizy i </a:t>
            </a:r>
          </a:p>
          <a:p>
            <a:pPr algn="just"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zwiększoną biodostępność składników odżywczych, nie tylko aminokwasów. 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18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 drugie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tłuszcze są sycące, na długo zaspakajają apetyt. 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Trawione są powoli (głównie w jelicie) z wytworzeniem wolnych kwasów tłuszczowych (KT), z których w wątrobie wytwarzane są ciała ketonowe, wydzielane do krwi. Stężenie ciał ketonowych we krwi identyfikowane jest przez ośrodkowy układ nerwowy jako sygnał sytości, który pojawia się w ciągu 20-30 minut od rozpoczęcia posiłku. Dlatego należy jeść powoli, przeżuwając dokładnie każdy kęs. Tłuszcze 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nie tylko nie stanowią zagrożenia otyłością ale to ryzyko RADYKALNIE zmniejszają. 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1800" u="sng" kern="1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Co więcej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nasycone kwasy tłuszczowe </a:t>
            </a:r>
            <a:r>
              <a:rPr lang="pl-PL" sz="1800" u="sng" kern="1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są najbardziej wydajnym źródłem energii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dla organizmu człowieka.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 hydrolizie do fragmentów C6 wnikają do wnętrza mitochondriów Z UDZIAŁEM L-KARNITYNY. W mitochondriach, w przemianach łańcucha oddechowego, GENEROWANA JEST ENERGIA W POSTACI ATP.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Wydajność energetyczną zwiększa KARDIOLIPINA (jedno z białek obecnych w żółtku jaja). Przekazanie energii z mitochondriów do komórek wymaga obecności KOENZYMU Q10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367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A7A33D24-20E6-644F-89F6-059D19ED8EE0}"/>
              </a:ext>
            </a:extLst>
          </p:cNvPr>
          <p:cNvSpPr txBox="1"/>
          <p:nvPr/>
        </p:nvSpPr>
        <p:spPr>
          <a:xfrm>
            <a:off x="565608" y="245097"/>
            <a:ext cx="11133056" cy="5668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18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Jakie ilości energii wytwarzane są w organizmie człowieka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18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 tłuszczów a jakie z glukozy ?</a:t>
            </a:r>
          </a:p>
          <a:p>
            <a:pPr algn="just">
              <a:spcAft>
                <a:spcPts val="800"/>
              </a:spcAft>
            </a:pPr>
            <a:endParaRPr lang="pl-PL" kern="100" dirty="0">
              <a:solidFill>
                <a:srgbClr val="00B050"/>
              </a:solidFill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pl-PL" kern="100" dirty="0">
                <a:solidFill>
                  <a:srgbClr val="00B05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Jak już wspomniałam,</a:t>
            </a:r>
            <a:r>
              <a:rPr lang="pl-PL" sz="1800" kern="1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najbardziej wydajnym źródłem energii </a:t>
            </a:r>
          </a:p>
          <a:p>
            <a:pPr algn="just">
              <a:spcAft>
                <a:spcPts val="800"/>
              </a:spcAft>
            </a:pPr>
            <a:r>
              <a:rPr lang="pl-PL" sz="1800" kern="1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dla organizmu człowieka są nasycone kwasy tłuszczowe. </a:t>
            </a:r>
          </a:p>
          <a:p>
            <a:pPr algn="just">
              <a:spcAft>
                <a:spcPts val="800"/>
              </a:spcAft>
            </a:pPr>
            <a:r>
              <a:rPr lang="pl-PL" sz="1800" kern="1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Przed wniknięciem do wnętrza mitochondriów są one </a:t>
            </a:r>
          </a:p>
          <a:p>
            <a:pPr algn="just">
              <a:spcAft>
                <a:spcPts val="800"/>
              </a:spcAft>
            </a:pPr>
            <a:r>
              <a:rPr lang="pl-PL" sz="1800" kern="1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hydrolizowane do mniejszych 6-węglowych fragmentów.  </a:t>
            </a:r>
            <a:endParaRPr lang="pl-PL" b="1" kern="100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18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 6 atomów węgla w postaci KT  mitochondria wytwarzają 48 cząsteczek ATP, natomiast z 6 atomów węgla w postaci glukozy – 2 cząsteczki ATP. 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Źródłem L-KARNITYNY, KARDIOLIPINY i KOENZYMU Q10  JEST ŻYWNOŚĆ POCHODZENIA ZWIERZĘCEGO.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18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Narządem o największym zapotrzebowaniu na energię i koenzym Q10 jest mięsień sercowy.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Optymalne dla funkcjonowania serca jest zapewnienie 70% energii z długołańcuchowych nasyconych KT oraz 30% energii z glukozy.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18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Dzięki temu dieta optymalna jest skuteczna nie tylko w zapobieganiu ale nawet leczeniu chorób układu sercowo-naczyniowego, co dr Jan Kwaśniewski  udowodnił w swojej praktyce lekarskiej. 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450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2E278E9C-5F04-26D0-FF23-146835F4ECDE}"/>
              </a:ext>
            </a:extLst>
          </p:cNvPr>
          <p:cNvSpPr txBox="1"/>
          <p:nvPr/>
        </p:nvSpPr>
        <p:spPr>
          <a:xfrm>
            <a:off x="339364" y="0"/>
            <a:ext cx="11852636" cy="75641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400"/>
              </a:spcBef>
              <a:spcAft>
                <a:spcPts val="800"/>
              </a:spcAft>
            </a:pPr>
            <a:r>
              <a:rPr lang="pl-PL" sz="1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Wracając do białka, czy jego niedobór w diecie jest szkodliwy dla zdrowia ?  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1400"/>
              </a:spcBef>
              <a:spcAft>
                <a:spcPts val="1400"/>
              </a:spcAft>
            </a:pPr>
            <a:r>
              <a:rPr lang="pl-P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Skutkiem niedoboru białka jest ograniczona synteza białek endogennych  oraz </a:t>
            </a:r>
          </a:p>
          <a:p>
            <a:pPr algn="just">
              <a:spcBef>
                <a:spcPts val="1400"/>
              </a:spcBef>
              <a:spcAft>
                <a:spcPts val="1400"/>
              </a:spcAft>
            </a:pPr>
            <a:r>
              <a:rPr lang="pl-P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związane z tym zaburzenia w funkcjonowaniu organizmu. Dochodzi do </a:t>
            </a:r>
          </a:p>
          <a:p>
            <a:pPr algn="just">
              <a:spcBef>
                <a:spcPts val="1400"/>
              </a:spcBef>
              <a:spcAft>
                <a:spcPts val="1400"/>
              </a:spcAft>
            </a:pPr>
            <a:r>
              <a:rPr lang="pl-P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zaniku mięśni szkieletowych, zaburzeń równowagi hormonalnej, </a:t>
            </a:r>
          </a:p>
          <a:p>
            <a:pPr algn="just">
              <a:spcBef>
                <a:spcPts val="1400"/>
              </a:spcBef>
              <a:spcAft>
                <a:spcPts val="1400"/>
              </a:spcAft>
            </a:pPr>
            <a:r>
              <a:rPr lang="pl-P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ograniczonej syntezy neuroprzekaźników, co powoduje zaburzenia emocjonalne, bezsenność, depresję. </a:t>
            </a:r>
          </a:p>
          <a:p>
            <a:pPr algn="just">
              <a:spcBef>
                <a:spcPts val="1400"/>
              </a:spcBef>
              <a:spcAft>
                <a:spcPts val="1400"/>
              </a:spcAft>
            </a:pPr>
            <a:r>
              <a:rPr lang="pl-PL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Niedożywienie białkowe prowadzi do dysfunkcji układu odpornościowego, co zwiększa ryzyko infekcji (wirusowych i bakteryjnych). 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 względu na ryzyko kandydozy, wyjątkowo destrukcyjna dla </a:t>
            </a:r>
            <a:r>
              <a:rPr lang="pl-PL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mikrobiomu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jest dieta wysokowęglowodanowa - zgodna z zaleceniami. </a:t>
            </a:r>
            <a:r>
              <a:rPr lang="pl-PL" sz="1800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Wiadomo, że od składu </a:t>
            </a:r>
            <a:r>
              <a:rPr lang="pl-PL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mikroflory jelitowej zależy</a:t>
            </a:r>
            <a:r>
              <a:rPr lang="pl-PL" sz="1800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generowanie prawidłowej odpowiedzi immunologicznej</a:t>
            </a:r>
            <a:r>
              <a:rPr lang="pl-PL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Przy niskiej podaży białka maleje liczebność bakterii (</a:t>
            </a:r>
            <a:r>
              <a:rPr lang="pl-PL" sz="1800" i="1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Lactobacillus</a:t>
            </a:r>
            <a:r>
              <a:rPr lang="pl-PL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pl-PL" sz="1800" i="1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Bifidobacterium</a:t>
            </a:r>
            <a:r>
              <a:rPr lang="pl-PL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wytwarzających </a:t>
            </a:r>
            <a:r>
              <a:rPr lang="pl-PL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maślan</a:t>
            </a:r>
            <a:r>
              <a:rPr lang="pl-PL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który działa przeciwzapalnie oraz immunomodulująco. </a:t>
            </a:r>
            <a:endParaRPr lang="pl-PL" kern="1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Bef>
                <a:spcPts val="1400"/>
              </a:spcBef>
              <a:spcAft>
                <a:spcPts val="8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Niezależnie od dysbakteriozy, niedobory białka prowadzą do: ograniczonej syntezy enzymów trawiennych, zaniku tkanek limfoidalnych,</a:t>
            </a:r>
            <a:r>
              <a:rPr lang="pl-PL" sz="18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utrudnionej regeneracji nabłonka jelita. Konsekwencją tego są </a:t>
            </a:r>
            <a:r>
              <a:rPr lang="pl-PL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choroby trzustki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nieswoiste stany zapalne jelita, zwiększone ryzyko nowotworów, schorzeń neurologicznych, a nawet problemy z płodnością. </a:t>
            </a:r>
            <a:r>
              <a:rPr lang="pl-PL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BIULETYN</a:t>
            </a:r>
            <a:endParaRPr lang="pl-PL" sz="1600" b="1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1400"/>
              </a:spcBef>
              <a:spcAft>
                <a:spcPts val="14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Liczne badania naukowe, również kliniczne, potwierdzają, że niedobory białka w diecie zwiększają ryzyko schorzeń metabolicznych takich jak: otyłość, cukrzyca typu 2, nowotwory oraz schorzenia neurologiczne i neurodegeneracyjne.  </a:t>
            </a:r>
            <a:endParaRPr lang="pl-PL" sz="1600" b="1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1400"/>
              </a:spcBef>
              <a:spcAft>
                <a:spcPts val="800"/>
              </a:spcAft>
            </a:pPr>
            <a:r>
              <a:rPr lang="pl-PL" sz="1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960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B135DBF8-B0E4-360D-1004-6E8B95BC4BFC}"/>
              </a:ext>
            </a:extLst>
          </p:cNvPr>
          <p:cNvSpPr txBox="1"/>
          <p:nvPr/>
        </p:nvSpPr>
        <p:spPr>
          <a:xfrm>
            <a:off x="575035" y="339365"/>
            <a:ext cx="10831398" cy="54441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l-PL" sz="1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Czy równie szkodliwy dla zdrowia jest nadmiar białka w diecie ? 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admiar białka stanowi </a:t>
            </a:r>
            <a:r>
              <a:rPr lang="pl-PL" sz="18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znacznie mniejsze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zagrożenie dla zdrowia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niż jego niedobór. Co prawda nadmierne ilości białka obciążają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wątrobę i nerki, ze względu na konieczność usuwania dużych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ilości amoniaku i mocznika. Z tego powodu bezpieczne górne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limity spożycia białka zależne są głównie od zdolności detoksykacyjnych organizmu. 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Dopiero przy spożyciu &gt; 2 g białka/kg m. c stwierdza się wyraźny wzrost „ładunku azotu” w przewodzie pokarmowym, wątrobie i nerkach.  U zdrowych ludzi spożycie białka w ilości ≤2 g/kg m. c./dzień nie powoduje zaburzeń czynności wątroby, jelit, nerek oraz układu krążenia. </a:t>
            </a:r>
            <a:endParaRPr lang="pl-P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Natomiast u pacjentów z chorobami nerek i wątroby wysokie spożycie białka może  powodować pogorszenie stanu zdrowia. Wynika to z zaburzeń metabolicznych oraz ograniczonych możliwości detoksykacji organizmu.  Objawem tego jest dyskomfort żołądkowo-jelitowy (nudności, biegunka, odwodnienie).</a:t>
            </a:r>
            <a:endParaRPr lang="pl-PL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 więc opinie o rzekomym wpływie diety wysokobiałkowej na rozwój dysfunkcji nerek i wątroby, u osób zdrowych są całkowicie bezzasadne; zwłaszcza, że nie są poparte badaniami klinicznymi. </a:t>
            </a:r>
            <a:endParaRPr lang="pl-PL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17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5992F285-18BA-516D-3BBD-47B6EAE39C9F}"/>
              </a:ext>
            </a:extLst>
          </p:cNvPr>
          <p:cNvSpPr txBox="1"/>
          <p:nvPr/>
        </p:nvSpPr>
        <p:spPr>
          <a:xfrm>
            <a:off x="562465" y="1395168"/>
            <a:ext cx="11067069" cy="5731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400"/>
              </a:spcBef>
              <a:spcAft>
                <a:spcPts val="800"/>
              </a:spcAft>
            </a:pPr>
            <a:r>
              <a:rPr lang="pl-PL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Czy stosowanie diety wysokobiałkowej jest opłacalne ?</a:t>
            </a:r>
          </a:p>
          <a:p>
            <a:pPr algn="just">
              <a:lnSpc>
                <a:spcPct val="115000"/>
              </a:lnSpc>
              <a:spcBef>
                <a:spcPts val="1400"/>
              </a:spcBef>
              <a:spcAft>
                <a:spcPts val="800"/>
              </a:spcAft>
            </a:pPr>
            <a:r>
              <a:rPr lang="pl-PL" kern="1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pewno nie jest szkodliwe dla zdrowia, czego przykładem</a:t>
            </a:r>
          </a:p>
          <a:p>
            <a:pPr algn="just">
              <a:lnSpc>
                <a:spcPct val="115000"/>
              </a:lnSpc>
              <a:spcBef>
                <a:spcPts val="1400"/>
              </a:spcBef>
              <a:spcAft>
                <a:spcPts val="800"/>
              </a:spcAft>
            </a:pPr>
            <a:r>
              <a:rPr lang="pl-PL" kern="1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są np. sportowcy czy też dzieci i młodzież w fazie intensywnego wzrostu.</a:t>
            </a:r>
          </a:p>
          <a:p>
            <a:pPr algn="just">
              <a:lnSpc>
                <a:spcPct val="115000"/>
              </a:lnSpc>
              <a:spcBef>
                <a:spcPts val="1400"/>
              </a:spcBef>
              <a:spcAft>
                <a:spcPts val="800"/>
              </a:spcAft>
            </a:pPr>
            <a:r>
              <a:rPr lang="pl-PL" sz="18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Mimo to, konsumpcja nadmiernych ilości białka jest nieopłacalna, w sensie dosłownym (białko jest najdroższym składnikiem żywności), </a:t>
            </a:r>
            <a:r>
              <a:rPr lang="pl-PL" sz="1800" u="sng" kern="1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produkty wysokobiałkowe zawsze będą droższe od wysokowęglowodanowych.</a:t>
            </a:r>
          </a:p>
          <a:p>
            <a:pPr algn="just">
              <a:lnSpc>
                <a:spcPct val="115000"/>
              </a:lnSpc>
              <a:spcBef>
                <a:spcPts val="1400"/>
              </a:spcBef>
              <a:spcAft>
                <a:spcPts val="800"/>
              </a:spcAft>
            </a:pPr>
            <a:r>
              <a:rPr lang="pl-PL" u="sng" kern="1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 ważniejsze nadmiar białka w diecie jest nieopłacalny </a:t>
            </a:r>
            <a:r>
              <a:rPr lang="pl-PL" sz="1800" u="sng" kern="1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 względów metabolicznych. Po co niepotrzebnie obciążać  narządy wewnętrzne ?  </a:t>
            </a:r>
            <a:r>
              <a:rPr lang="pl-PL" sz="1800" u="sng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NADMIAR BIAŁA – NIEKORZYSTNYW WPŁYW NA MIKROBIOM</a:t>
            </a:r>
            <a:endParaRPr lang="pl-PL" sz="14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1400"/>
              </a:spcBef>
              <a:spcAft>
                <a:spcPts val="1400"/>
              </a:spcAft>
            </a:pPr>
            <a:r>
              <a:rPr lang="pl-PL" sz="1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Poza tym, dieta niskobiałkowa jest skuteczna w kontrolowaniu masy ciała. W odpowiedzi na ograniczoną podaż białka, w procesach katabolicznych dochodzi do rozkładu uszkodzonych, niesprawnych komórek i ponownego wykorzystania ich białek do syntezy endogennej (tzw. </a:t>
            </a:r>
            <a:r>
              <a:rPr lang="pl-PL" sz="1800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autofagia</a:t>
            </a:r>
            <a:r>
              <a:rPr lang="pl-PL" sz="1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r>
              <a:rPr lang="pl-PL" sz="1800" u="sng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Proces </a:t>
            </a:r>
            <a:r>
              <a:rPr lang="pl-PL" sz="1800" u="sng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autofagii</a:t>
            </a:r>
            <a:r>
              <a:rPr lang="pl-PL" sz="1800" u="sng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przyspiesza regenerację i odnowę narządów wewnętrznych. W pewnym sensie odmładza organizm. </a:t>
            </a:r>
            <a:endParaRPr lang="pl-PL" sz="16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1400"/>
              </a:spcBef>
              <a:spcAft>
                <a:spcPts val="1400"/>
              </a:spcAf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419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89050951-36AA-99FB-8110-24E4EA60C950}"/>
              </a:ext>
            </a:extLst>
          </p:cNvPr>
          <p:cNvSpPr txBox="1"/>
          <p:nvPr/>
        </p:nvSpPr>
        <p:spPr>
          <a:xfrm>
            <a:off x="433633" y="226243"/>
            <a:ext cx="10953946" cy="64188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1400"/>
              </a:spcBef>
              <a:spcAft>
                <a:spcPts val="1400"/>
              </a:spcAft>
            </a:pPr>
            <a:r>
              <a:rPr lang="pl-PL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 jakich powodów dyskredytowana jest żywność pochodzenia zwierzęcego ?</a:t>
            </a:r>
            <a:endParaRPr lang="pl-PL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1400"/>
              </a:spcBef>
              <a:spcAft>
                <a:spcPts val="14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Oczywiście powodem tego jest rzekoma troska o klimat i ślad węglowy, </a:t>
            </a:r>
          </a:p>
          <a:p>
            <a:pPr algn="just">
              <a:lnSpc>
                <a:spcPct val="115000"/>
              </a:lnSpc>
              <a:spcBef>
                <a:spcPts val="1400"/>
              </a:spcBef>
              <a:spcAft>
                <a:spcPts val="14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przy okazji o nasze zdrowie. W rzeczywistości chodzi o globalizację </a:t>
            </a:r>
          </a:p>
          <a:p>
            <a:pPr algn="just">
              <a:lnSpc>
                <a:spcPct val="115000"/>
              </a:lnSpc>
              <a:spcBef>
                <a:spcPts val="1400"/>
              </a:spcBef>
              <a:spcAft>
                <a:spcPts val="14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produkcji żywności. W filmie pt. „Korporacyjna żywność” doskonale przedstawiono to co nas czeka w najbliższej przyszłości, czyli pasza  o trwałości 2 lata albo dłużej, przeznaczona dla ludzi.  W ofercie handlowej w sklepach USA takowa dominuje. Warto zauważyć, że monopol na produkcję żywności oznacza kontrolę liczebności populacji ludzkiej. </a:t>
            </a:r>
            <a:endParaRPr lang="pl-PL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1400"/>
              </a:spcBef>
              <a:spcAft>
                <a:spcPts val="14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dyskredytacji mięsa wykorzystywane są wyniki z opracowań epidemiologicznych, które dowodzą, że istnieje korelacja między spożyciem mięsa a zachorowalnością na choroby </a:t>
            </a:r>
            <a:r>
              <a:rPr lang="pl-PL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kardiometaboliczne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 nowotwory. ANKIETY Jednak u osób uczestniczących w badaniach  nie uwzględnia się żadnych czynników ryzyka, jak zaburzenia metaboliczne w związku z otyłością czy cukrzycą. Nie uwzględnia się także niedoborów witamin (głównie z grupy B) charakterystycznych dla żywności </a:t>
            </a:r>
            <a:r>
              <a:rPr lang="pl-PL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wysokoprzetworzonej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Jest to co najmniej zastanawiające. </a:t>
            </a:r>
            <a:endParaRPr lang="pl-PL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1400"/>
              </a:spcBef>
              <a:spcAft>
                <a:spcPts val="14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Zwłaszcza, że autorami tych opracowań są z reguły profesorowie farmacji i medycyny, a interpretacja wyników jest nie rzetelna, w dodatku tendencyjna (prace na zamówienie ???). </a:t>
            </a:r>
            <a:r>
              <a:rPr lang="pl-PL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CD</a:t>
            </a:r>
            <a:endParaRPr lang="pl-PL" sz="1600" b="1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26125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2836</Words>
  <Application>Microsoft Office PowerPoint</Application>
  <PresentationFormat>Panoramiczny</PresentationFormat>
  <Paragraphs>127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Grażyna Cichosz</dc:creator>
  <cp:lastModifiedBy>Grażyna Cichosz</cp:lastModifiedBy>
  <cp:revision>62</cp:revision>
  <dcterms:created xsi:type="dcterms:W3CDTF">2023-07-30T07:48:28Z</dcterms:created>
  <dcterms:modified xsi:type="dcterms:W3CDTF">2023-08-08T08:27:35Z</dcterms:modified>
</cp:coreProperties>
</file>